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5" r:id="rId5"/>
    <p:sldId id="266" r:id="rId6"/>
    <p:sldId id="267" r:id="rId7"/>
    <p:sldId id="268" r:id="rId8"/>
    <p:sldId id="269" r:id="rId9"/>
    <p:sldId id="281" r:id="rId10"/>
    <p:sldId id="270" r:id="rId11"/>
    <p:sldId id="271" r:id="rId12"/>
    <p:sldId id="260" r:id="rId13"/>
    <p:sldId id="261" r:id="rId14"/>
    <p:sldId id="272" r:id="rId15"/>
    <p:sldId id="263" r:id="rId16"/>
    <p:sldId id="273" r:id="rId17"/>
    <p:sldId id="274" r:id="rId18"/>
    <p:sldId id="275" r:id="rId19"/>
    <p:sldId id="262" r:id="rId20"/>
    <p:sldId id="276" r:id="rId21"/>
    <p:sldId id="277" r:id="rId22"/>
    <p:sldId id="280" r:id="rId23"/>
    <p:sldId id="282" r:id="rId24"/>
    <p:sldId id="283" r:id="rId25"/>
    <p:sldId id="279" r:id="rId26"/>
    <p:sldId id="284" r:id="rId27"/>
    <p:sldId id="285" r:id="rId28"/>
    <p:sldId id="287" r:id="rId29"/>
    <p:sldId id="288" r:id="rId30"/>
    <p:sldId id="289" r:id="rId31"/>
    <p:sldId id="290" r:id="rId32"/>
    <p:sldId id="29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3" autoAdjust="0"/>
    <p:restoredTop sz="94660"/>
  </p:normalViewPr>
  <p:slideViewPr>
    <p:cSldViewPr>
      <p:cViewPr varScale="1">
        <p:scale>
          <a:sx n="69" d="100"/>
          <a:sy n="69" d="100"/>
        </p:scale>
        <p:origin x="13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476673"/>
            <a:ext cx="6120680" cy="3240359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«Остров Сокровищ»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урок-игра для учащихся 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классов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« Уравнения»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3886200"/>
            <a:ext cx="5000600" cy="1752600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№1493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Соколова Галина Олеговна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22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>
                <a:solidFill>
                  <a:srgbClr val="FF0000"/>
                </a:solidFill>
              </a:rPr>
              <a:t>Цель: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Получить карту 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Острова Сокровищ!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77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844824"/>
            <a:ext cx="2448272" cy="391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40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2+8</a:t>
            </a:r>
            <a:endParaRPr lang="ru-RU" sz="4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-</a:t>
            </a:r>
            <a:r>
              <a:rPr lang="ru-RU" sz="40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2+ (-4)</a:t>
            </a:r>
            <a:endParaRPr lang="ru-RU" sz="4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7</a:t>
            </a:r>
            <a:r>
              <a:rPr lang="ru-RU" sz="40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·(-5)</a:t>
            </a:r>
            <a:endParaRPr lang="ru-RU" sz="4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(-</a:t>
            </a:r>
            <a:r>
              <a:rPr lang="ru-RU" sz="40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4)·(-3)</a:t>
            </a:r>
            <a:endParaRPr lang="ru-RU" sz="4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3200" b="1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844824"/>
            <a:ext cx="2952328" cy="287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-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5+9</a:t>
            </a:r>
            <a:endParaRPr lang="ru-RU" sz="40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(-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3)+(-6)</a:t>
            </a:r>
            <a:endParaRPr lang="ru-RU" sz="40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8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·(-4)</a:t>
            </a:r>
            <a:endParaRPr lang="ru-RU" sz="40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(-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6)·(-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5)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4069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орт</a:t>
            </a:r>
            <a:endParaRPr lang="ru-RU" sz="36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Необитаемый остров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Бухта «Коралловые рифы»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Бухта  Русалок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Остров сокровищ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846865" y="4206180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1143770" y="3717032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1143771" y="3976092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9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Необитаемый остров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74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Решите уравнение.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5596" y="2132855"/>
            <a:ext cx="3132348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1) </a:t>
            </a:r>
            <a:r>
              <a:rPr lang="ru-RU" sz="4000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3х - 5=10</a:t>
            </a:r>
            <a:endParaRPr lang="ru-RU" sz="4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2) </a:t>
            </a:r>
            <a:r>
              <a:rPr lang="ru-RU" sz="4000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-2х+6=-</a:t>
            </a:r>
            <a:r>
              <a:rPr lang="ru-RU" sz="40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14</a:t>
            </a:r>
            <a:endParaRPr lang="ru-RU" sz="4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3) 7х-2</a:t>
            </a:r>
            <a:r>
              <a:rPr lang="ru-RU" sz="4000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= -</a:t>
            </a:r>
            <a:r>
              <a:rPr lang="ru-RU" sz="40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12</a:t>
            </a:r>
            <a:endParaRPr lang="ru-RU" sz="4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2132856"/>
            <a:ext cx="3312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4000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1) </a:t>
            </a:r>
            <a:r>
              <a:rPr lang="ru-RU" sz="4000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5х -</a:t>
            </a:r>
            <a:r>
              <a:rPr lang="ru-RU" sz="4000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15=20</a:t>
            </a:r>
            <a:endParaRPr lang="ru-RU" sz="4000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4000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2) </a:t>
            </a:r>
            <a:r>
              <a:rPr lang="ru-RU" sz="4000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- 6х+8=- 16</a:t>
            </a:r>
            <a:endParaRPr lang="ru-RU" sz="4000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4000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3) </a:t>
            </a:r>
            <a:r>
              <a:rPr lang="ru-RU" sz="4000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4х -</a:t>
            </a:r>
            <a:r>
              <a:rPr lang="ru-RU" sz="4000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3=13</a:t>
            </a:r>
            <a:endParaRPr lang="ru-RU" sz="4000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257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орт</a:t>
            </a:r>
            <a:endParaRPr lang="ru-RU" sz="36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Необитаемый остров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Бухта «Коралловые рифы»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Бухта  Русалок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Остров сокровищ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3635896" y="2881145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3948482" y="2432476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3932802" y="2651057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4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6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Морской бой с пиратами.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221088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Цель: </a:t>
            </a:r>
            <a:r>
              <a:rPr lang="ru-RU" sz="4000" b="1" i="1" dirty="0" smtClean="0">
                <a:solidFill>
                  <a:srgbClr val="002060"/>
                </a:solidFill>
              </a:rPr>
              <a:t>Установить координаты корабля!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7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Вычислить координаты корабля.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1844824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1)  48 -  (18 - х) = 15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371703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2) 96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</a:rPr>
              <a:t>– ( 26 – у) = 4 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1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Судно пиратов уничтожено!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3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</a:t>
            </a:r>
            <a:r>
              <a:rPr lang="ru-RU" sz="36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орт</a:t>
            </a:r>
            <a:endParaRPr lang="ru-RU" sz="36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Необитаемый остров</a:t>
            </a:r>
            <a:endParaRPr lang="ru-RU" sz="24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«Коралловые рифы»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 Русалок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Остров сокровищ</a:t>
            </a:r>
            <a:endParaRPr lang="ru-RU" sz="32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4987503" y="2334394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5284409" y="1830315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5284409" y="2104306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4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6615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9692" y="332655"/>
            <a:ext cx="5544616" cy="93610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2060"/>
                </a:solidFill>
              </a:rPr>
              <a:t>Цели урока:</a:t>
            </a:r>
            <a:br>
              <a:rPr lang="ru-RU" sz="5400" dirty="0" smtClean="0">
                <a:solidFill>
                  <a:srgbClr val="002060"/>
                </a:solidFill>
              </a:rPr>
            </a:b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196752"/>
            <a:ext cx="6400800" cy="4392488"/>
          </a:xfrm>
        </p:spPr>
        <p:txBody>
          <a:bodyPr>
            <a:normAutofit fontScale="85000" lnSpcReduction="20000"/>
          </a:bodyPr>
          <a:lstStyle/>
          <a:p>
            <a:pPr marL="514350" indent="-514350" algn="l">
              <a:buAutoNum type="arabicPeriod"/>
            </a:pPr>
            <a:r>
              <a:rPr lang="ru-RU" i="1" dirty="0" smtClean="0">
                <a:solidFill>
                  <a:schemeClr val="tx1"/>
                </a:solidFill>
              </a:rPr>
              <a:t>Закрепить знания учащихся по решения простейших уравнений.</a:t>
            </a:r>
          </a:p>
          <a:p>
            <a:pPr marL="514350" indent="-514350" algn="l">
              <a:buAutoNum type="arabicPeriod"/>
            </a:pPr>
            <a:r>
              <a:rPr lang="ru-RU" i="1" dirty="0" smtClean="0">
                <a:solidFill>
                  <a:schemeClr val="tx1"/>
                </a:solidFill>
              </a:rPr>
              <a:t>Закрепить алгоритм решения уравнений.</a:t>
            </a:r>
          </a:p>
          <a:p>
            <a:pPr marL="514350" indent="-514350" algn="l">
              <a:buAutoNum type="arabicPeriod"/>
            </a:pPr>
            <a:r>
              <a:rPr lang="ru-RU" i="1" dirty="0" smtClean="0">
                <a:solidFill>
                  <a:schemeClr val="tx1"/>
                </a:solidFill>
              </a:rPr>
              <a:t>Развить интерес  и любовь к математике.</a:t>
            </a:r>
          </a:p>
          <a:p>
            <a:pPr marL="514350" indent="-514350" algn="l">
              <a:buAutoNum type="arabicPeriod"/>
            </a:pPr>
            <a:r>
              <a:rPr lang="ru-RU" i="1" dirty="0" smtClean="0">
                <a:solidFill>
                  <a:schemeClr val="tx1"/>
                </a:solidFill>
              </a:rPr>
              <a:t>Развитие математического мышления.</a:t>
            </a:r>
          </a:p>
          <a:p>
            <a:pPr marL="514350" indent="-514350" algn="l">
              <a:buAutoNum type="arabicPeriod"/>
            </a:pPr>
            <a:r>
              <a:rPr lang="ru-RU" i="1" dirty="0" smtClean="0">
                <a:solidFill>
                  <a:schemeClr val="tx1"/>
                </a:solidFill>
              </a:rPr>
              <a:t>Воспитание коммуникативной культуры, умения работать в группе.</a:t>
            </a:r>
          </a:p>
          <a:p>
            <a:pPr marL="514350" indent="-514350" algn="l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43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Бухта «Коралловые рифы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Цель: </a:t>
            </a:r>
            <a:r>
              <a:rPr lang="ru-RU" sz="4800" b="1" i="1" dirty="0" smtClean="0">
                <a:solidFill>
                  <a:schemeClr val="tx1"/>
                </a:solidFill>
              </a:rPr>
              <a:t>найти дорогу для корабля!</a:t>
            </a:r>
            <a:r>
              <a:rPr lang="ru-RU" b="1" i="1" dirty="0" smtClean="0"/>
              <a:t>!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0126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376264"/>
          </a:xfrm>
        </p:spPr>
        <p:txBody>
          <a:bodyPr>
            <a:normAutofit fontScale="90000"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Вместо </a:t>
            </a:r>
            <a:r>
              <a:rPr lang="ru-RU" sz="32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звёздочки подставь такое число, чтобы получилось уравнение,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en-US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корнем </a:t>
            </a:r>
            <a:r>
              <a:rPr lang="ru-RU" sz="32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которого было бы 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число 4</a:t>
            </a:r>
            <a:r>
              <a:rPr lang="ru-RU" sz="32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512768" cy="3024336"/>
          </a:xfrm>
        </p:spPr>
        <p:txBody>
          <a:bodyPr>
            <a:noAutofit/>
          </a:bodyPr>
          <a:lstStyle/>
          <a:p>
            <a:pPr marL="742950" indent="-742950" algn="l">
              <a:buAutoNum type="arabicParenR"/>
            </a:pPr>
            <a:r>
              <a:rPr lang="ru-RU" sz="5400" b="1" i="1" dirty="0" smtClean="0">
                <a:solidFill>
                  <a:srgbClr val="002060"/>
                </a:solidFill>
              </a:rPr>
              <a:t>*  </a:t>
            </a:r>
            <a:r>
              <a:rPr lang="ru-RU" sz="5400" b="1" i="1" dirty="0">
                <a:solidFill>
                  <a:srgbClr val="002060"/>
                </a:solidFill>
              </a:rPr>
              <a:t>+ 5 = 2х + </a:t>
            </a:r>
            <a:r>
              <a:rPr lang="ru-RU" sz="5400" b="1" i="1" dirty="0" smtClean="0">
                <a:solidFill>
                  <a:srgbClr val="002060"/>
                </a:solidFill>
              </a:rPr>
              <a:t>1</a:t>
            </a:r>
            <a:endParaRPr lang="en-US" sz="5400" b="1" i="1" dirty="0">
              <a:solidFill>
                <a:srgbClr val="002060"/>
              </a:solidFill>
            </a:endParaRPr>
          </a:p>
          <a:p>
            <a:pPr algn="l"/>
            <a:r>
              <a:rPr lang="ru-RU" sz="5400" b="1" i="1" dirty="0" smtClean="0">
                <a:solidFill>
                  <a:srgbClr val="002060"/>
                </a:solidFill>
              </a:rPr>
              <a:t>                                                              </a:t>
            </a:r>
            <a:r>
              <a:rPr lang="en-US" sz="5400" b="1" i="1" dirty="0" smtClean="0">
                <a:solidFill>
                  <a:srgbClr val="00B050"/>
                </a:solidFill>
              </a:rPr>
              <a:t>2) </a:t>
            </a:r>
            <a:r>
              <a:rPr lang="ru-RU" sz="5400" b="1" i="1" dirty="0" smtClean="0">
                <a:solidFill>
                  <a:srgbClr val="00B050"/>
                </a:solidFill>
              </a:rPr>
              <a:t>3 </a:t>
            </a:r>
            <a:r>
              <a:rPr lang="ru-RU" sz="5400" b="1" i="1" dirty="0">
                <a:solidFill>
                  <a:srgbClr val="00B050"/>
                </a:solidFill>
              </a:rPr>
              <a:t>х – 7 = * - 2 </a:t>
            </a:r>
          </a:p>
        </p:txBody>
      </p:sp>
    </p:spTree>
    <p:extLst>
      <p:ext uri="{BB962C8B-B14F-4D97-AF65-F5344CB8AC3E}">
        <p14:creationId xmlns:p14="http://schemas.microsoft.com/office/powerpoint/2010/main" val="262863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</a:t>
            </a:r>
            <a:r>
              <a:rPr lang="ru-RU" sz="36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орт</a:t>
            </a:r>
            <a:endParaRPr lang="ru-RU" sz="36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Необитаемый остров</a:t>
            </a:r>
            <a:endParaRPr lang="ru-RU" sz="24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«Коралловые рифы»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 Русалок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Остров сокровищ</a:t>
            </a:r>
            <a:endParaRPr lang="ru-RU" sz="32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6210436" y="2874454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6491421" y="2399370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6507342" y="2644366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9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244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Бухта Русалок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708920"/>
            <a:ext cx="2339752" cy="4149080"/>
          </a:xfrm>
        </p:spPr>
      </p:pic>
      <p:sp>
        <p:nvSpPr>
          <p:cNvPr id="19" name="TextBox 18"/>
          <p:cNvSpPr txBox="1"/>
          <p:nvPr/>
        </p:nvSpPr>
        <p:spPr>
          <a:xfrm>
            <a:off x="899592" y="4797152"/>
            <a:ext cx="3932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Цель: </a:t>
            </a:r>
          </a:p>
          <a:p>
            <a:r>
              <a:rPr lang="ru-RU" sz="3200" b="1" i="1" dirty="0" smtClean="0"/>
              <a:t>найти  ошибки и плыть дальше!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58444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89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слайде решено уравнение с ошибками.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Найти 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 исправить ошибки.</a:t>
            </a:r>
            <a:r>
              <a:rPr lang="ru-RU" sz="2800" b="1" i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i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109873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2х – 6 = 4х - 10</a:t>
            </a:r>
            <a:endParaRPr lang="ru-RU" sz="3600" b="1" i="1" dirty="0">
              <a:solidFill>
                <a:srgbClr val="002060"/>
              </a:solidFill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2х - 4х =10 + 6</a:t>
            </a:r>
            <a:endParaRPr lang="ru-RU" sz="3600" b="1" i="1" dirty="0">
              <a:solidFill>
                <a:srgbClr val="002060"/>
              </a:solidFill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- 2х = 16</a:t>
            </a:r>
            <a:endParaRPr lang="ru-RU" sz="3600" b="1" i="1" dirty="0">
              <a:solidFill>
                <a:srgbClr val="002060"/>
              </a:solidFill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Х = - 8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2109874"/>
            <a:ext cx="3456383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3х – 9 = 5х - 13</a:t>
            </a:r>
            <a:endParaRPr lang="ru-RU" sz="3600" b="1" i="1" dirty="0" smtClean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3х - 5х = 13 + 9</a:t>
            </a:r>
            <a:endParaRPr lang="ru-RU" sz="3600" b="1" i="1" dirty="0" smtClean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- 2х = 22</a:t>
            </a:r>
            <a:endParaRPr lang="ru-RU" sz="3600" b="1" i="1" dirty="0" smtClean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Х = - 11</a:t>
            </a:r>
            <a:endParaRPr lang="ru-RU" sz="3600" b="1" i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11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</a:t>
            </a:r>
            <a:r>
              <a:rPr lang="ru-RU" sz="36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орт</a:t>
            </a:r>
            <a:endParaRPr lang="ru-RU" sz="36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Необитаемый остров</a:t>
            </a:r>
            <a:endParaRPr lang="ru-RU" sz="24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«Коралловые рифы»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 Русалок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Остров сокровищ</a:t>
            </a:r>
            <a:endParaRPr lang="ru-RU" sz="32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6894512" y="3794228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7191418" y="3299470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7191418" y="3564140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9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Сели на мель!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4435121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Цель: </a:t>
            </a:r>
            <a:r>
              <a:rPr lang="ru-RU" sz="3600" b="1" i="1" dirty="0" smtClean="0"/>
              <a:t>дождаться прилива!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09209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39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Конкурс капитанов.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341099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Решите уравнение.</a:t>
            </a:r>
            <a:endParaRPr lang="ru-RU" sz="4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2564904"/>
            <a:ext cx="59766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4400" b="1" i="1" dirty="0" smtClean="0">
                <a:solidFill>
                  <a:srgbClr val="002060"/>
                </a:solidFill>
              </a:rPr>
              <a:t>4х </a:t>
            </a:r>
            <a:r>
              <a:rPr lang="ru-RU" sz="4400" b="1" i="1" dirty="0">
                <a:solidFill>
                  <a:srgbClr val="002060"/>
                </a:solidFill>
              </a:rPr>
              <a:t>– 8 = 2х + 14   </a:t>
            </a:r>
            <a:endParaRPr lang="ru-RU" sz="4400" b="1" i="1" dirty="0" smtClean="0">
              <a:solidFill>
                <a:srgbClr val="002060"/>
              </a:solidFill>
            </a:endParaRPr>
          </a:p>
          <a:p>
            <a:r>
              <a:rPr lang="ru-RU" sz="4400" b="1" i="1" dirty="0" smtClean="0"/>
              <a:t>       </a:t>
            </a:r>
            <a:endParaRPr lang="ru-RU" sz="4400" b="1" i="1" dirty="0"/>
          </a:p>
          <a:p>
            <a:r>
              <a:rPr lang="ru-RU" sz="4400" b="1" i="1" dirty="0" smtClean="0">
                <a:solidFill>
                  <a:srgbClr val="00B050"/>
                </a:solidFill>
              </a:rPr>
              <a:t>2.</a:t>
            </a:r>
            <a:r>
              <a:rPr lang="ru-RU" sz="4400" b="1" i="1" dirty="0">
                <a:solidFill>
                  <a:srgbClr val="00B050"/>
                </a:solidFill>
              </a:rPr>
              <a:t>	5 х + 2 = 18 – 3х</a:t>
            </a:r>
          </a:p>
        </p:txBody>
      </p:sp>
    </p:spTree>
    <p:extLst>
      <p:ext uri="{BB962C8B-B14F-4D97-AF65-F5344CB8AC3E}">
        <p14:creationId xmlns:p14="http://schemas.microsoft.com/office/powerpoint/2010/main" val="1969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Остров Сокровищ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4523184"/>
            <a:ext cx="2160240" cy="14401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</a:t>
            </a:r>
            <a:r>
              <a:rPr lang="ru-RU" sz="36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орт</a:t>
            </a:r>
            <a:endParaRPr lang="ru-RU" sz="36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2492896"/>
            <a:ext cx="3347864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Необитаемый остров</a:t>
            </a:r>
            <a:endParaRPr lang="ru-RU" sz="24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Трапеция 7"/>
          <p:cNvSpPr/>
          <p:nvPr/>
        </p:nvSpPr>
        <p:spPr>
          <a:xfrm flipV="1">
            <a:off x="2711179" y="2204864"/>
            <a:ext cx="720080" cy="288032"/>
          </a:xfrm>
          <a:prstGeom prst="trapezoi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891199" y="1614291"/>
            <a:ext cx="360040" cy="216024"/>
          </a:xfrm>
          <a:prstGeom prst="flowChartPunchedTa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15816" y="1830315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611560" y="3573016"/>
            <a:ext cx="216024" cy="108012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3458790" y="1124744"/>
            <a:ext cx="3057426" cy="1080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«Коралловые рифы»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51239" y="2204864"/>
            <a:ext cx="1104737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блако 20"/>
          <p:cNvSpPr/>
          <p:nvPr/>
        </p:nvSpPr>
        <p:spPr>
          <a:xfrm>
            <a:off x="6660232" y="2204864"/>
            <a:ext cx="2160240" cy="122413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Бухта  Русалок</a:t>
            </a:r>
            <a:endParaRPr lang="ru-RU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5940152" y="4523184"/>
            <a:ext cx="3096344" cy="164212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Остров сокровищ</a:t>
            </a:r>
            <a:endParaRPr lang="ru-RU" sz="3200" b="1" i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2028337"/>
            <a:ext cx="864096" cy="4645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88324" y="3429000"/>
            <a:ext cx="252028" cy="109418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рапеция 26"/>
          <p:cNvSpPr/>
          <p:nvPr/>
        </p:nvSpPr>
        <p:spPr>
          <a:xfrm flipV="1">
            <a:off x="6564159" y="4494634"/>
            <a:ext cx="593812" cy="31700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Блок-схема: перфолента 27"/>
          <p:cNvSpPr/>
          <p:nvPr/>
        </p:nvSpPr>
        <p:spPr>
          <a:xfrm>
            <a:off x="6824125" y="3998559"/>
            <a:ext cx="403893" cy="25906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endCxn id="27" idx="2"/>
          </p:cNvCxnSpPr>
          <p:nvPr/>
        </p:nvCxnSpPr>
        <p:spPr>
          <a:xfrm>
            <a:off x="6861065" y="4264546"/>
            <a:ext cx="0" cy="23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8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ОСТРОВ СОКРОВИЩ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5373216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Цель:</a:t>
            </a:r>
            <a:r>
              <a:rPr lang="ru-RU" sz="4400" b="1" i="1" dirty="0" smtClean="0"/>
              <a:t> разгадать шифр и открыть сундук!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48397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Конкурс Капитанов.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(1 балл)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844824"/>
            <a:ext cx="5400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Вычислите:</a:t>
            </a:r>
          </a:p>
          <a:p>
            <a:endParaRPr lang="ru-RU" sz="4400" dirty="0"/>
          </a:p>
          <a:p>
            <a:pPr marL="514350" indent="-514350">
              <a:buAutoNum type="arabicParenR"/>
            </a:pP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45·(-9</a:t>
            </a:r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)+55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·(-9)</a:t>
            </a:r>
          </a:p>
          <a:p>
            <a:pPr marL="514350" indent="-514350">
              <a:buAutoNum type="arabicParenR"/>
            </a:pPr>
            <a:endParaRPr lang="ru-RU" sz="4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514350" indent="-514350">
              <a:buAutoNum type="arabicParenR"/>
            </a:pPr>
            <a:r>
              <a:rPr lang="ru-RU" sz="4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76·(-5</a:t>
            </a:r>
            <a:r>
              <a:rPr lang="ru-RU" sz="44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) - 26</a:t>
            </a:r>
            <a:r>
              <a:rPr lang="ru-RU" sz="4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·(-5</a:t>
            </a:r>
            <a:r>
              <a:rPr lang="ru-RU" sz="44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4400" dirty="0">
              <a:solidFill>
                <a:srgbClr val="00B050"/>
              </a:solidFill>
              <a:ea typeface="Calibri"/>
              <a:cs typeface="Times New Roman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8964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Самостоятельно решить пример и отгадать букву, заполнить таблицу!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3220" y="1772816"/>
            <a:ext cx="7416824" cy="499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Индивидуальная работа по карточкам.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2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+ 5 = 17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- 7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+ 2 = -8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+ 9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8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– 58 = 6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- 56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4х= 5х - </a:t>
            </a:r>
            <a:r>
              <a:rPr lang="ru-RU" sz="2400" b="1" i="1" dirty="0">
                <a:latin typeface="Times New Roman"/>
                <a:ea typeface="Calibri"/>
                <a:cs typeface="Times New Roman"/>
              </a:rPr>
              <a:t>4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2(4х - 6) = 28             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3(8 - 5х) = - 6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3х = 5х - </a:t>
            </a:r>
            <a:r>
              <a:rPr lang="ru-RU" sz="2400" b="1" i="1" dirty="0">
                <a:latin typeface="Times New Roman"/>
                <a:ea typeface="Calibri"/>
                <a:cs typeface="Times New Roman"/>
              </a:rPr>
              <a:t>2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3(</a:t>
            </a:r>
            <a:r>
              <a:rPr lang="en-US" sz="2400" b="1" i="1" dirty="0" smtClean="0">
                <a:latin typeface="Times New Roman"/>
                <a:ea typeface="Calibri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- 2) = 0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 4(х - 3) = 2х - 6</a:t>
            </a:r>
            <a:endParaRPr lang="ru-RU" sz="2400" b="1" i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 4(</a:t>
            </a:r>
            <a:r>
              <a:rPr lang="en-US" sz="2400" b="1" i="1" dirty="0" smtClean="0">
                <a:latin typeface="Times New Roman"/>
                <a:ea typeface="Times New Roman"/>
                <a:cs typeface="Times New Roman"/>
              </a:rPr>
              <a:t>x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 - 5) = 12</a:t>
            </a:r>
            <a:endParaRPr lang="ru-RU" sz="2400" b="1" i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35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Ключ к шифру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125923"/>
              </p:ext>
            </p:extLst>
          </p:nvPr>
        </p:nvGraphicFramePr>
        <p:xfrm>
          <a:off x="1403649" y="1857756"/>
          <a:ext cx="6801682" cy="2313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8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8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8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5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864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683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Ответ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1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2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3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4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5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effectLst/>
                        </a:rPr>
                        <a:t>6</a:t>
                      </a:r>
                      <a:endParaRPr lang="ru-RU" sz="6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effectLst/>
                        </a:rPr>
                        <a:t>7</a:t>
                      </a:r>
                      <a:endParaRPr lang="ru-RU" sz="6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8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83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Буква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а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н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и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д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з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>
                          <a:effectLst/>
                        </a:rPr>
                        <a:t>к</a:t>
                      </a:r>
                      <a:endParaRPr lang="ru-RU" sz="6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effectLst/>
                        </a:rPr>
                        <a:t>л</a:t>
                      </a:r>
                      <a:endParaRPr lang="ru-RU" sz="6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effectLst/>
                        </a:rPr>
                        <a:t>е</a:t>
                      </a:r>
                      <a:endParaRPr lang="ru-RU" sz="6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1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Сокровища найдены!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Клад- «Знание»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111474"/>
            <a:ext cx="1905000" cy="1428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4581128"/>
            <a:ext cx="1905000" cy="14287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2714625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ПОРТ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4293096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Цель: </a:t>
            </a:r>
          </a:p>
          <a:p>
            <a:r>
              <a:rPr lang="ru-RU" sz="5400" b="1" i="1" dirty="0" smtClean="0"/>
              <a:t>Захватить корабль!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64308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Испытание в порту.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40768"/>
            <a:ext cx="741682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/>
              <a:t>Ответьте на вопросы </a:t>
            </a:r>
          </a:p>
          <a:p>
            <a:pPr marL="0" indent="0">
              <a:buNone/>
            </a:pPr>
            <a:r>
              <a:rPr lang="ru-RU" sz="2800" b="1" i="1" dirty="0" smtClean="0"/>
              <a:t>(За каждый правильный ответ – 1 балл).</a:t>
            </a: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Что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такое уравнение?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Что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называется корнем уравнения?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Что значит решить уравнение? 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Алгоритм решения уравнения.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47182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Решите уравнение: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412776"/>
            <a:ext cx="6336704" cy="412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</a:t>
            </a:r>
            <a:r>
              <a:rPr lang="ru-RU" sz="48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+5=8- </a:t>
            </a:r>
            <a:r>
              <a:rPr lang="ru-RU" sz="4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уравнение</a:t>
            </a:r>
            <a:endParaRPr lang="ru-RU" sz="48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</a:t>
            </a:r>
            <a:r>
              <a:rPr lang="ru-RU" sz="48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=8-5</a:t>
            </a:r>
            <a:endParaRPr lang="ru-RU" sz="48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</a:t>
            </a:r>
            <a:r>
              <a:rPr lang="ru-RU" sz="48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=3- </a:t>
            </a:r>
            <a:r>
              <a:rPr lang="ru-RU" sz="4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корень уравнения</a:t>
            </a:r>
            <a:endParaRPr lang="ru-RU" sz="4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241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Решите уравнение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9" y="1772816"/>
            <a:ext cx="331236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х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- 3= - 9</a:t>
            </a:r>
            <a:endParaRPr lang="ru-RU" sz="4400" b="1" i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х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= - 9 + 3</a:t>
            </a:r>
            <a:endParaRPr lang="ru-RU" sz="4400" b="1" i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х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= - 6</a:t>
            </a:r>
            <a:endParaRPr lang="ru-RU" sz="4400" b="1" i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7944" y="1916832"/>
            <a:ext cx="38884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     2х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– 4 = - 8</a:t>
            </a:r>
            <a:endParaRPr lang="ru-RU" sz="4000" b="1" i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2х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= - 8 + 4</a:t>
            </a:r>
            <a:endParaRPr lang="ru-RU" sz="4000" b="1" i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2х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= - 4</a:t>
            </a:r>
            <a:endParaRPr lang="ru-RU" sz="4000" b="1" i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     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х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= - 4 : 2</a:t>
            </a:r>
            <a:endParaRPr lang="ru-RU" sz="4000" b="1" i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       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х= </a:t>
            </a:r>
            <a:r>
              <a:rPr lang="ru-RU" sz="4000" b="1" i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- 2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56818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Чтобы решать уравнения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надо знать: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412776"/>
            <a:ext cx="5760640" cy="4023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Правило сложения двух отрицательных чисел.</a:t>
            </a:r>
            <a:endParaRPr lang="ru-RU" sz="32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Правило сложения чисел с разными знаками. </a:t>
            </a:r>
            <a:endParaRPr lang="ru-RU" sz="32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Правило умножения целых чисел.</a:t>
            </a:r>
            <a:endParaRPr lang="ru-RU" sz="32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4) Правило раскрытия скобок.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2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" y="-161212"/>
            <a:ext cx="9144000" cy="70192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Правило раскрытия скобок!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5028" y="1628800"/>
            <a:ext cx="2816932" cy="3950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-(</a:t>
            </a:r>
            <a:r>
              <a:rPr lang="ru-RU" sz="36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2х+8)=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20</a:t>
            </a:r>
            <a:endParaRPr lang="ru-RU" sz="3600" b="1" i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-2х-8=20</a:t>
            </a:r>
            <a:endParaRPr lang="ru-RU" sz="3600" b="1" i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-2х=20+8</a:t>
            </a:r>
            <a:endParaRPr lang="ru-RU" sz="3600" b="1" i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3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х=28</a:t>
            </a:r>
            <a:endParaRPr lang="ru-RU" sz="3600" b="1" i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х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=-14</a:t>
            </a:r>
            <a:endParaRPr lang="ru-RU" sz="3600" b="1" i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682739"/>
            <a:ext cx="34563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2(х - 6)  =4х</a:t>
            </a:r>
            <a:endParaRPr lang="ru-RU" sz="4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2х -12 = 4x</a:t>
            </a:r>
            <a:endParaRPr lang="ru-RU" sz="4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– 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 12</a:t>
            </a:r>
            <a:endParaRPr lang="ru-RU" sz="4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2x=12</a:t>
            </a:r>
          </a:p>
          <a:p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=-6</a:t>
            </a:r>
            <a:endParaRPr lang="ru-RU" sz="4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860032" y="1772816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860032" y="1801610"/>
            <a:ext cx="1080120" cy="1440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796136" y="2420888"/>
            <a:ext cx="100811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5796136" y="2852936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076056" y="371703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339752" y="2420888"/>
            <a:ext cx="93610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02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685</Words>
  <Application>Microsoft Office PowerPoint</Application>
  <PresentationFormat>Экран (4:3)</PresentationFormat>
  <Paragraphs>182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Times New Roman</vt:lpstr>
      <vt:lpstr>Тема Office</vt:lpstr>
      <vt:lpstr>«Остров Сокровищ» урок-игра для учащихся  6 классов по теме: « Уравнения»</vt:lpstr>
      <vt:lpstr> Цели урока: </vt:lpstr>
      <vt:lpstr>Конкурс Капитанов. (1 балл)</vt:lpstr>
      <vt:lpstr>ПОРТ</vt:lpstr>
      <vt:lpstr>Испытание в порту.</vt:lpstr>
      <vt:lpstr>Решите уравнение:</vt:lpstr>
      <vt:lpstr>Решите уравнение</vt:lpstr>
      <vt:lpstr>Чтобы решать уравнения надо знать:</vt:lpstr>
      <vt:lpstr>Правило раскрытия скобок!</vt:lpstr>
      <vt:lpstr>Цель: Получить карту  Острова Сокровищ!</vt:lpstr>
      <vt:lpstr>Вычислите:</vt:lpstr>
      <vt:lpstr>Остров Сокровищ</vt:lpstr>
      <vt:lpstr>Необитаемый остров</vt:lpstr>
      <vt:lpstr>Решите уравнение.</vt:lpstr>
      <vt:lpstr>Остров Сокровищ</vt:lpstr>
      <vt:lpstr>Морской бой с пиратами.</vt:lpstr>
      <vt:lpstr>Вычислить координаты корабля.</vt:lpstr>
      <vt:lpstr>Судно пиратов уничтожено!</vt:lpstr>
      <vt:lpstr>Остров Сокровищ</vt:lpstr>
      <vt:lpstr>Бухта «Коралловые рифы»</vt:lpstr>
      <vt:lpstr>  Вместо звёздочки подставь такое число, чтобы получилось уравнение,  корнем которого было бы число 4. </vt:lpstr>
      <vt:lpstr>Остров Сокровищ</vt:lpstr>
      <vt:lpstr>Бухта Русалок</vt:lpstr>
      <vt:lpstr>  На слайде решено уравнение с ошибками.  Найти и исправить ошибки. </vt:lpstr>
      <vt:lpstr>Остров Сокровищ</vt:lpstr>
      <vt:lpstr>Сели на мель!</vt:lpstr>
      <vt:lpstr>Конкурс капитанов.</vt:lpstr>
      <vt:lpstr>Остров Сокровищ</vt:lpstr>
      <vt:lpstr>ОСТРОВ СОКРОВИЩ</vt:lpstr>
      <vt:lpstr>Самостоятельно решить пример и отгадать букву, заполнить таблицу!</vt:lpstr>
      <vt:lpstr>Ключ к шифру</vt:lpstr>
      <vt:lpstr>Сокровища найдены! Клад- «Знание»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Соколова</dc:creator>
  <cp:lastModifiedBy>Галина Соколова</cp:lastModifiedBy>
  <cp:revision>40</cp:revision>
  <dcterms:created xsi:type="dcterms:W3CDTF">2015-01-30T20:24:24Z</dcterms:created>
  <dcterms:modified xsi:type="dcterms:W3CDTF">2018-01-24T17:30:31Z</dcterms:modified>
</cp:coreProperties>
</file>